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39"/>
  </p:notesMasterIdLst>
  <p:handoutMasterIdLst>
    <p:handoutMasterId r:id="rId40"/>
  </p:handoutMasterIdLst>
  <p:sldIdLst>
    <p:sldId id="778" r:id="rId7"/>
    <p:sldId id="891" r:id="rId8"/>
    <p:sldId id="779" r:id="rId9"/>
    <p:sldId id="780" r:id="rId10"/>
    <p:sldId id="788" r:id="rId11"/>
    <p:sldId id="892" r:id="rId12"/>
    <p:sldId id="882" r:id="rId13"/>
    <p:sldId id="883" r:id="rId14"/>
    <p:sldId id="884" r:id="rId15"/>
    <p:sldId id="865" r:id="rId16"/>
    <p:sldId id="873" r:id="rId17"/>
    <p:sldId id="874" r:id="rId18"/>
    <p:sldId id="875" r:id="rId19"/>
    <p:sldId id="876" r:id="rId20"/>
    <p:sldId id="866" r:id="rId21"/>
    <p:sldId id="867" r:id="rId22"/>
    <p:sldId id="878" r:id="rId23"/>
    <p:sldId id="879" r:id="rId24"/>
    <p:sldId id="881" r:id="rId25"/>
    <p:sldId id="880" r:id="rId26"/>
    <p:sldId id="868" r:id="rId27"/>
    <p:sldId id="896" r:id="rId28"/>
    <p:sldId id="899" r:id="rId29"/>
    <p:sldId id="898" r:id="rId30"/>
    <p:sldId id="900" r:id="rId31"/>
    <p:sldId id="897" r:id="rId32"/>
    <p:sldId id="901" r:id="rId33"/>
    <p:sldId id="902" r:id="rId34"/>
    <p:sldId id="853" r:id="rId35"/>
    <p:sldId id="894" r:id="rId36"/>
    <p:sldId id="895" r:id="rId37"/>
    <p:sldId id="889" r:id="rId3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C731D-00BE-2248-A903-1863EE108129}">
          <p14:sldIdLst>
            <p14:sldId id="778"/>
            <p14:sldId id="891"/>
            <p14:sldId id="779"/>
            <p14:sldId id="780"/>
            <p14:sldId id="788"/>
            <p14:sldId id="892"/>
          </p14:sldIdLst>
        </p14:section>
        <p14:section name="overview" id="{7E399DDB-DE38-6141-BF81-AD1B48A6D673}">
          <p14:sldIdLst>
            <p14:sldId id="882"/>
            <p14:sldId id="883"/>
            <p14:sldId id="884"/>
          </p14:sldIdLst>
        </p14:section>
        <p14:section name="flie-operations" id="{28E2D528-23E6-EC47-92F5-C73A2A81B537}">
          <p14:sldIdLst>
            <p14:sldId id="865"/>
            <p14:sldId id="873"/>
            <p14:sldId id="874"/>
            <p14:sldId id="875"/>
            <p14:sldId id="876"/>
            <p14:sldId id="866"/>
          </p14:sldIdLst>
        </p14:section>
        <p14:section name="list-ops" id="{65FD1502-8A24-DC4F-BBAD-D149697E0279}">
          <p14:sldIdLst>
            <p14:sldId id="867"/>
            <p14:sldId id="878"/>
            <p14:sldId id="879"/>
            <p14:sldId id="881"/>
            <p14:sldId id="880"/>
            <p14:sldId id="868"/>
          </p14:sldIdLst>
        </p14:section>
        <p14:section name="azuread-csom" id="{C5E1DA45-8A7A-194B-B8EC-3C073D6CCE22}">
          <p14:sldIdLst>
            <p14:sldId id="896"/>
            <p14:sldId id="899"/>
            <p14:sldId id="898"/>
            <p14:sldId id="900"/>
            <p14:sldId id="897"/>
          </p14:sldIdLst>
        </p14:section>
        <p14:section name="conclusion" id="{14482E7F-C35C-294A-A514-18993BE42B8D}">
          <p14:sldIdLst>
            <p14:sldId id="901"/>
            <p14:sldId id="902"/>
            <p14:sldId id="853"/>
            <p14:sldId id="894"/>
            <p14:sldId id="895"/>
            <p14:sldId id="889"/>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000" autoAdjust="0"/>
    <p:restoredTop sz="82041" autoAdjust="0"/>
  </p:normalViewPr>
  <p:slideViewPr>
    <p:cSldViewPr snapToGrid="0">
      <p:cViewPr varScale="1">
        <p:scale>
          <a:sx n="89" d="100"/>
          <a:sy n="89" d="100"/>
        </p:scale>
        <p:origin x="200" y="222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7/21/15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7/21/15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7/21/15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32</a:t>
            </a:fld>
            <a:endParaRPr lang="en-US" dirty="0"/>
          </a:p>
        </p:txBody>
      </p:sp>
    </p:spTree>
    <p:extLst>
      <p:ext uri="{BB962C8B-B14F-4D97-AF65-F5344CB8AC3E}">
        <p14:creationId xmlns:p14="http://schemas.microsoft.com/office/powerpoint/2010/main" val="3533859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a:t>
            </a:r>
            <a:r>
              <a:rPr lang="en-US" baseline="0" dirty="0" smtClean="0"/>
              <a:t> module is to show how you can access the complete SharePoint REST API</a:t>
            </a:r>
          </a:p>
          <a:p>
            <a:r>
              <a:rPr lang="en-US" baseline="0" dirty="0" smtClean="0"/>
              <a:t>The </a:t>
            </a:r>
            <a:r>
              <a:rPr lang="en-US" baseline="0" dirty="0" err="1" smtClean="0"/>
              <a:t>SharePointClient</a:t>
            </a:r>
            <a:r>
              <a:rPr lang="en-US" baseline="0" dirty="0" smtClean="0"/>
              <a:t> only has access to Files, but we can get an Access Token via the Discovery Service for use with REST calls.</a:t>
            </a:r>
            <a:endParaRPr lang="en-US" dirty="0"/>
          </a:p>
        </p:txBody>
      </p:sp>
      <p:sp>
        <p:nvSpPr>
          <p:cNvPr id="4" name="Date Placeholder 3"/>
          <p:cNvSpPr>
            <a:spLocks noGrp="1"/>
          </p:cNvSpPr>
          <p:nvPr>
            <p:ph type="dt" idx="10"/>
          </p:nvPr>
        </p:nvSpPr>
        <p:spPr/>
        <p:txBody>
          <a:bodyPr/>
          <a:lstStyle/>
          <a:p>
            <a:fld id="{BD31152A-8F7C-408D-9061-F291D3F7D7A4}" type="datetime1">
              <a:rPr lang="en-US" smtClean="0"/>
              <a:t>7/21/15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show the various permissions that are available</a:t>
            </a:r>
            <a:endParaRPr lang="en-US" dirty="0"/>
          </a:p>
        </p:txBody>
      </p:sp>
      <p:sp>
        <p:nvSpPr>
          <p:cNvPr id="4" name="Date Placeholder 3"/>
          <p:cNvSpPr>
            <a:spLocks noGrp="1"/>
          </p:cNvSpPr>
          <p:nvPr>
            <p:ph type="dt" idx="10"/>
          </p:nvPr>
        </p:nvSpPr>
        <p:spPr/>
        <p:txBody>
          <a:bodyPr/>
          <a:lstStyle/>
          <a:p>
            <a:fld id="{6559E235-6933-4AAE-8A0A-F0BAC5F37D5D}" type="datetime1">
              <a:rPr lang="en-US" smtClean="0"/>
              <a:t>7/21/15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17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 service discovers the SharePoint</a:t>
            </a:r>
            <a:r>
              <a:rPr lang="en-US" baseline="0" dirty="0" smtClean="0"/>
              <a:t> resource</a:t>
            </a:r>
            <a:r>
              <a:rPr lang="en-US" dirty="0" smtClean="0"/>
              <a:t>,</a:t>
            </a:r>
            <a:r>
              <a:rPr lang="en-US" baseline="0" dirty="0" smtClean="0"/>
              <a:t> which we can use to access document libraries</a:t>
            </a:r>
            <a:endParaRPr lang="en-US" dirty="0"/>
          </a:p>
        </p:txBody>
      </p:sp>
      <p:sp>
        <p:nvSpPr>
          <p:cNvPr id="4" name="Date Placeholder 3"/>
          <p:cNvSpPr>
            <a:spLocks noGrp="1"/>
          </p:cNvSpPr>
          <p:nvPr>
            <p:ph type="dt" idx="10"/>
          </p:nvPr>
        </p:nvSpPr>
        <p:spPr/>
        <p:txBody>
          <a:bodyPr/>
          <a:lstStyle/>
          <a:p>
            <a:fld id="{23FDFFE0-9E47-4B8C-842E-FA426FE218C8}" type="datetime1">
              <a:rPr lang="en-US" smtClean="0"/>
              <a:t>7/21/15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1940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smtClean="0"/>
          </a:p>
          <a:p>
            <a:endParaRPr lang="en-US" dirty="0"/>
          </a:p>
        </p:txBody>
      </p:sp>
      <p:sp>
        <p:nvSpPr>
          <p:cNvPr id="4" name="Date Placeholder 3"/>
          <p:cNvSpPr>
            <a:spLocks noGrp="1"/>
          </p:cNvSpPr>
          <p:nvPr>
            <p:ph type="dt" idx="10"/>
          </p:nvPr>
        </p:nvSpPr>
        <p:spPr/>
        <p:txBody>
          <a:bodyPr/>
          <a:lstStyle/>
          <a:p>
            <a:fld id="{8DACB9AA-B03F-4672-BD3F-07034206D49E}" type="datetime1">
              <a:rPr lang="en-US" smtClean="0"/>
              <a:t>7/21/15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602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t>7/21/15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92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how the </a:t>
            </a:r>
            <a:r>
              <a:rPr lang="en-US" dirty="0" err="1" smtClean="0"/>
              <a:t>FormDigest</a:t>
            </a:r>
            <a:r>
              <a:rPr lang="en-US" baseline="0" dirty="0" smtClean="0"/>
              <a:t> isn’t passed</a:t>
            </a:r>
          </a:p>
          <a:p>
            <a:r>
              <a:rPr lang="en-US" baseline="0" dirty="0" smtClean="0"/>
              <a:t>We get all the permissions we need from Azure Active Directory</a:t>
            </a:r>
            <a:endParaRPr lang="en-US" dirty="0"/>
          </a:p>
        </p:txBody>
      </p:sp>
      <p:sp>
        <p:nvSpPr>
          <p:cNvPr id="4" name="Date Placeholder 3"/>
          <p:cNvSpPr>
            <a:spLocks noGrp="1"/>
          </p:cNvSpPr>
          <p:nvPr>
            <p:ph type="dt" idx="10"/>
          </p:nvPr>
        </p:nvSpPr>
        <p:spPr/>
        <p:txBody>
          <a:bodyPr/>
          <a:lstStyle/>
          <a:p>
            <a:fld id="{5F4BE20B-7B75-4971-AE6D-9106933A5A3B}" type="datetime1">
              <a:rPr lang="en-US" smtClean="0"/>
              <a:t>7/21/15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66814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A286CF7-BB83-4FDF-AC68-569118A3F32E}" type="datetime1">
              <a:rPr lang="en-US" smtClean="0"/>
              <a:t>7/21/15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34930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0503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378925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4750374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5648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75170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975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92245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8103700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922709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277361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046910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680920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39376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437325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866103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492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102628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202853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50472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571547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2691203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8896420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52741219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9846549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012834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8632988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4910633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74516453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8844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39395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67628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01968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116002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4742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721060897"/>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291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theme" Target="../theme/theme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slideLayout" Target="../slideLayouts/slideLayout61.xml"/><Relationship Id="rId23" Type="http://schemas.openxmlformats.org/officeDocument/2006/relationships/slideLayout" Target="../slideLayouts/slideLayout62.xml"/><Relationship Id="rId24" Type="http://schemas.openxmlformats.org/officeDocument/2006/relationships/slideLayout" Target="../slideLayouts/slideLayout63.xml"/><Relationship Id="rId25" Type="http://schemas.openxmlformats.org/officeDocument/2006/relationships/slideLayout" Target="../slideLayouts/slideLayout64.xml"/><Relationship Id="rId26" Type="http://schemas.openxmlformats.org/officeDocument/2006/relationships/slideLayout" Target="../slideLayouts/slideLayout65.xml"/><Relationship Id="rId27" Type="http://schemas.openxmlformats.org/officeDocument/2006/relationships/slideLayout" Target="../slideLayouts/slideLayout66.xml"/><Relationship Id="rId28" Type="http://schemas.openxmlformats.org/officeDocument/2006/relationships/slideLayout" Target="../slideLayouts/slideLayout67.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30" Type="http://schemas.openxmlformats.org/officeDocument/2006/relationships/slideLayout" Target="../slideLayouts/slideLayout69.xml"/><Relationship Id="rId31" Type="http://schemas.openxmlformats.org/officeDocument/2006/relationships/slideLayout" Target="../slideLayouts/slideLayout70.xml"/><Relationship Id="rId32" Type="http://schemas.openxmlformats.org/officeDocument/2006/relationships/slideLayout" Target="../slideLayouts/slideLayout71.xml"/><Relationship Id="rId9" Type="http://schemas.openxmlformats.org/officeDocument/2006/relationships/slideLayout" Target="../slideLayouts/slideLayout48.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3" Type="http://schemas.openxmlformats.org/officeDocument/2006/relationships/slideLayout" Target="../slideLayouts/slideLayout72.xml"/><Relationship Id="rId34" Type="http://schemas.openxmlformats.org/officeDocument/2006/relationships/slideLayout" Target="../slideLayouts/slideLayout73.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3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85"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52123581"/>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36.xml"/><Relationship Id="rId2" Type="http://schemas.openxmlformats.org/officeDocument/2006/relationships/image" Target="../media/image1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microsoftvirtualacademy.com/training-courses/deep-dive-building-blocks-and-services-of-sharepoint?m=14511" TargetMode="External"/><Relationship Id="rId3" Type="http://schemas.openxmlformats.org/officeDocument/2006/relationships/hyperlink" Target="http://www.microsoftvirtualacademy.com/training-courses/deep-dive-building-blocks-and-services-of-sharepoint?m=145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v.office.com/hands-on-labs/2013" TargetMode="External"/><Relationship Id="rId3" Type="http://schemas.openxmlformats.org/officeDocument/2006/relationships/hyperlink" Target="http://dev.office.com/hands-on-labs/2017"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g"/><Relationship Id="rId1" Type="http://schemas.openxmlformats.org/officeDocument/2006/relationships/slideLayout" Target="../slideLayouts/slideLayout18.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50.png"/><Relationship Id="rId1" Type="http://schemas.openxmlformats.org/officeDocument/2006/relationships/slideLayout" Target="../slideLayouts/slideLayout27.xml"/><Relationship Id="rId2" Type="http://schemas.openxmlformats.org/officeDocument/2006/relationships/hyperlink" Target="https://www.yammer.com/itpronetwor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3.png"/><Relationship Id="rId10" Type="http://schemas.microsoft.com/office/2007/relationships/hdphoto" Target="../media/hdphoto1.wdp"/><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microsoft.com/office/2007/relationships/hdphoto" Target="../media/hdphoto2.wdp"/><Relationship Id="rId18" Type="http://schemas.openxmlformats.org/officeDocument/2006/relationships/image" Target="../media/image31.png"/><Relationship Id="rId19" Type="http://schemas.openxmlformats.org/officeDocument/2006/relationships/image" Target="../media/image32.png"/><Relationship Id="rId1" Type="http://schemas.openxmlformats.org/officeDocument/2006/relationships/slideLayout" Target="../slideLayouts/slideLayout57.xml"/><Relationship Id="rId2" Type="http://schemas.openxmlformats.org/officeDocument/2006/relationships/image" Target="../media/image17.png"/><Relationship Id="rId3" Type="http://schemas.openxmlformats.org/officeDocument/2006/relationships/image" Target="../media/image18.emf"/><Relationship Id="rId4" Type="http://schemas.openxmlformats.org/officeDocument/2006/relationships/image" Target="../media/image19.png"/><Relationship Id="rId5" Type="http://schemas.openxmlformats.org/officeDocument/2006/relationships/image" Target="../media/image20.emf"/><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File Operations with </a:t>
            </a:r>
            <a:r>
              <a:rPr lang="en-US" dirty="0" err="1"/>
              <a:t>SharePointClient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4518818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196589"/>
            <a:ext cx="11149013" cy="4370197"/>
          </a:xfrm>
        </p:spPr>
        <p:txBody>
          <a:bodyPr/>
          <a:lstStyle/>
          <a:p>
            <a:r>
              <a:rPr lang="en-US" dirty="0"/>
              <a:t>Get an Access Token for the specific resource</a:t>
            </a:r>
          </a:p>
          <a:p>
            <a:r>
              <a:rPr lang="en-US" dirty="0"/>
              <a:t>Create </a:t>
            </a:r>
            <a:r>
              <a:rPr lang="en-US" dirty="0" err="1"/>
              <a:t>SharePointClient</a:t>
            </a:r>
            <a:r>
              <a:rPr lang="en-US" dirty="0"/>
              <a:t> instance</a:t>
            </a:r>
          </a:p>
          <a:p>
            <a:r>
              <a:rPr lang="en-US" dirty="0" err="1"/>
              <a:t>SharePointClient.Files</a:t>
            </a:r>
            <a:r>
              <a:rPr lang="en-US" dirty="0"/>
              <a:t> abstracts Files API</a:t>
            </a:r>
          </a:p>
        </p:txBody>
      </p:sp>
      <p:sp>
        <p:nvSpPr>
          <p:cNvPr id="3" name="Title 2"/>
          <p:cNvSpPr>
            <a:spLocks noGrp="1"/>
          </p:cNvSpPr>
          <p:nvPr>
            <p:ph type="title"/>
          </p:nvPr>
        </p:nvSpPr>
        <p:spPr/>
        <p:txBody>
          <a:bodyPr/>
          <a:lstStyle/>
          <a:p>
            <a:r>
              <a:rPr lang="en-US" dirty="0" err="1" smtClean="0"/>
              <a:t>SharePointClient</a:t>
            </a:r>
            <a:r>
              <a:rPr lang="en-US" dirty="0" smtClean="0"/>
              <a:t>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28894115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2450961"/>
          </a:xfrm>
        </p:spPr>
        <p:txBody>
          <a:bodyPr/>
          <a:lstStyle/>
          <a:p>
            <a:r>
              <a:rPr lang="en-US" dirty="0" smtClean="0"/>
              <a:t>Read Files collection</a:t>
            </a:r>
          </a:p>
          <a:p>
            <a:r>
              <a:rPr lang="en-US" dirty="0" smtClean="0"/>
              <a:t>Can also read an individual Folder</a:t>
            </a:r>
          </a:p>
          <a:p>
            <a:r>
              <a:rPr lang="en-US" dirty="0" smtClean="0"/>
              <a:t>Paging is accomplished post-query using LINQ</a:t>
            </a:r>
            <a:endParaRPr lang="en-US" dirty="0"/>
          </a:p>
        </p:txBody>
      </p:sp>
      <p:sp>
        <p:nvSpPr>
          <p:cNvPr id="3" name="Title 2"/>
          <p:cNvSpPr>
            <a:spLocks noGrp="1"/>
          </p:cNvSpPr>
          <p:nvPr>
            <p:ph type="title"/>
          </p:nvPr>
        </p:nvSpPr>
        <p:spPr/>
        <p:txBody>
          <a:bodyPr/>
          <a:lstStyle/>
          <a:p>
            <a:r>
              <a:rPr lang="en-US" dirty="0" smtClean="0"/>
              <a:t>Reading File Metadata</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43" y="4115857"/>
            <a:ext cx="10619198" cy="1079140"/>
          </a:xfrm>
          <a:prstGeom prst="rect">
            <a:avLst/>
          </a:prstGeom>
        </p:spPr>
      </p:pic>
    </p:spTree>
    <p:extLst>
      <p:ext uri="{BB962C8B-B14F-4D97-AF65-F5344CB8AC3E}">
        <p14:creationId xmlns:p14="http://schemas.microsoft.com/office/powerpoint/2010/main" val="3609648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a:t>
            </a:r>
            <a:r>
              <a:rPr lang="en-US" dirty="0" err="1" smtClean="0"/>
              <a:t>AddItemAsync</a:t>
            </a:r>
            <a:r>
              <a:rPr lang="en-US" dirty="0" smtClean="0"/>
              <a:t> method</a:t>
            </a:r>
          </a:p>
          <a:p>
            <a:r>
              <a:rPr lang="en-US" dirty="0" smtClean="0"/>
              <a:t>Provide a file name and the file stream</a:t>
            </a:r>
            <a:endParaRPr lang="en-US" dirty="0"/>
          </a:p>
        </p:txBody>
      </p:sp>
      <p:sp>
        <p:nvSpPr>
          <p:cNvPr id="3" name="Title 2"/>
          <p:cNvSpPr>
            <a:spLocks noGrp="1"/>
          </p:cNvSpPr>
          <p:nvPr>
            <p:ph type="title"/>
          </p:nvPr>
        </p:nvSpPr>
        <p:spPr/>
        <p:txBody>
          <a:bodyPr/>
          <a:lstStyle/>
          <a:p>
            <a:r>
              <a:rPr lang="en-US" dirty="0" smtClean="0"/>
              <a:t>Uploading a new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2"/>
          <a:stretch>
            <a:fillRect/>
          </a:stretch>
        </p:blipFill>
        <p:spPr>
          <a:xfrm>
            <a:off x="2262728" y="3292517"/>
            <a:ext cx="7663368" cy="2016675"/>
          </a:xfrm>
          <a:prstGeom prst="rect">
            <a:avLst/>
          </a:prstGeom>
        </p:spPr>
      </p:pic>
    </p:spTree>
    <p:extLst>
      <p:ext uri="{BB962C8B-B14F-4D97-AF65-F5344CB8AC3E}">
        <p14:creationId xmlns:p14="http://schemas.microsoft.com/office/powerpoint/2010/main" val="38441083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Get the target file using </a:t>
            </a:r>
            <a:r>
              <a:rPr lang="en-US" dirty="0" err="1" smtClean="0"/>
              <a:t>GetByAsync</a:t>
            </a:r>
            <a:r>
              <a:rPr lang="en-US" dirty="0" smtClean="0"/>
              <a:t> method</a:t>
            </a:r>
          </a:p>
          <a:p>
            <a:r>
              <a:rPr lang="en-US" dirty="0" smtClean="0"/>
              <a:t>Delete using </a:t>
            </a:r>
            <a:r>
              <a:rPr lang="en-US" dirty="0" err="1" smtClean="0"/>
              <a:t>DeleteAsync</a:t>
            </a:r>
            <a:r>
              <a:rPr lang="en-US" dirty="0" smtClean="0"/>
              <a:t> method</a:t>
            </a:r>
            <a:endParaRPr lang="en-US" dirty="0"/>
          </a:p>
        </p:txBody>
      </p:sp>
      <p:sp>
        <p:nvSpPr>
          <p:cNvPr id="3" name="Title 2"/>
          <p:cNvSpPr>
            <a:spLocks noGrp="1"/>
          </p:cNvSpPr>
          <p:nvPr>
            <p:ph type="title"/>
          </p:nvPr>
        </p:nvSpPr>
        <p:spPr/>
        <p:txBody>
          <a:bodyPr/>
          <a:lstStyle/>
          <a:p>
            <a:r>
              <a:rPr lang="en-US" dirty="0" smtClean="0"/>
              <a:t>Deleting a File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4032471"/>
            <a:ext cx="7372862" cy="770642"/>
          </a:xfrm>
          <a:prstGeom prst="rect">
            <a:avLst/>
          </a:prstGeom>
        </p:spPr>
      </p:pic>
    </p:spTree>
    <p:extLst>
      <p:ext uri="{BB962C8B-B14F-4D97-AF65-F5344CB8AC3E}">
        <p14:creationId xmlns:p14="http://schemas.microsoft.com/office/powerpoint/2010/main" val="40340379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File operations with the </a:t>
            </a:r>
            <a:r>
              <a:rPr lang="en-US" dirty="0" err="1" smtClean="0"/>
              <a:t>SharePointClient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738824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List Operations with REST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836983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742743"/>
          </a:xfrm>
        </p:spPr>
        <p:txBody>
          <a:bodyPr/>
          <a:lstStyle/>
          <a:p>
            <a:r>
              <a:rPr lang="en-US" dirty="0" smtClean="0"/>
              <a:t>Access the SharePoint REST API with the Access Token</a:t>
            </a:r>
            <a:endParaRPr lang="en-US" dirty="0"/>
          </a:p>
        </p:txBody>
      </p:sp>
      <p:sp>
        <p:nvSpPr>
          <p:cNvPr id="3" name="Title 2"/>
          <p:cNvSpPr>
            <a:spLocks noGrp="1"/>
          </p:cNvSpPr>
          <p:nvPr>
            <p:ph type="title"/>
          </p:nvPr>
        </p:nvSpPr>
        <p:spPr/>
        <p:txBody>
          <a:bodyPr/>
          <a:lstStyle/>
          <a:p>
            <a:r>
              <a:rPr lang="en-US" dirty="0" smtClean="0"/>
              <a:t>Reading List Items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5" y="2548476"/>
            <a:ext cx="9437933" cy="2525942"/>
          </a:xfrm>
          <a:prstGeom prst="rect">
            <a:avLst/>
          </a:prstGeom>
        </p:spPr>
      </p:pic>
    </p:spTree>
    <p:extLst>
      <p:ext uri="{BB962C8B-B14F-4D97-AF65-F5344CB8AC3E}">
        <p14:creationId xmlns:p14="http://schemas.microsoft.com/office/powerpoint/2010/main" val="2845478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395885"/>
          </a:xfrm>
        </p:spPr>
        <p:txBody>
          <a:bodyPr/>
          <a:lstStyle/>
          <a:p>
            <a:r>
              <a:rPr lang="en-US" dirty="0" smtClean="0"/>
              <a:t>Create message with list item data</a:t>
            </a:r>
          </a:p>
          <a:p>
            <a:r>
              <a:rPr lang="en-US" dirty="0" smtClean="0"/>
              <a:t>POST to list items endpoint</a:t>
            </a:r>
            <a:endParaRPr lang="en-US" dirty="0"/>
          </a:p>
        </p:txBody>
      </p:sp>
      <p:sp>
        <p:nvSpPr>
          <p:cNvPr id="3" name="Title 2"/>
          <p:cNvSpPr>
            <a:spLocks noGrp="1"/>
          </p:cNvSpPr>
          <p:nvPr>
            <p:ph type="title"/>
          </p:nvPr>
        </p:nvSpPr>
        <p:spPr/>
        <p:txBody>
          <a:bodyPr/>
          <a:lstStyle/>
          <a:p>
            <a:r>
              <a:rPr lang="en-US" dirty="0" smtClean="0"/>
              <a:t>Adding a New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301" y="3292119"/>
            <a:ext cx="9792224" cy="2807230"/>
          </a:xfrm>
          <a:prstGeom prst="rect">
            <a:avLst/>
          </a:prstGeom>
        </p:spPr>
      </p:pic>
    </p:spTree>
    <p:extLst>
      <p:ext uri="{BB962C8B-B14F-4D97-AF65-F5344CB8AC3E}">
        <p14:creationId xmlns:p14="http://schemas.microsoft.com/office/powerpoint/2010/main" val="24848079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1426030"/>
          </a:xfrm>
        </p:spPr>
        <p:txBody>
          <a:bodyPr/>
          <a:lstStyle/>
          <a:p>
            <a:r>
              <a:rPr lang="en-US" dirty="0"/>
              <a:t>Create </a:t>
            </a:r>
            <a:r>
              <a:rPr lang="en-US" dirty="0" smtClean="0"/>
              <a:t>message </a:t>
            </a:r>
            <a:r>
              <a:rPr lang="en-US" dirty="0"/>
              <a:t>with list item data</a:t>
            </a:r>
          </a:p>
          <a:p>
            <a:r>
              <a:rPr lang="en-US" dirty="0"/>
              <a:t>POST </a:t>
            </a:r>
            <a:r>
              <a:rPr lang="en-US" dirty="0" smtClean="0"/>
              <a:t>to target item ID</a:t>
            </a:r>
            <a:endParaRPr lang="en-US" dirty="0"/>
          </a:p>
          <a:p>
            <a:endParaRPr lang="en-US" dirty="0"/>
          </a:p>
        </p:txBody>
      </p:sp>
      <p:sp>
        <p:nvSpPr>
          <p:cNvPr id="3" name="Title 2"/>
          <p:cNvSpPr>
            <a:spLocks noGrp="1"/>
          </p:cNvSpPr>
          <p:nvPr>
            <p:ph type="title"/>
          </p:nvPr>
        </p:nvSpPr>
        <p:spPr/>
        <p:txBody>
          <a:bodyPr/>
          <a:lstStyle/>
          <a:p>
            <a:r>
              <a:rPr lang="en-US" dirty="0" smtClean="0"/>
              <a:t>Updating a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62" y="3023817"/>
            <a:ext cx="9039675" cy="3375740"/>
          </a:xfrm>
          <a:prstGeom prst="rect">
            <a:avLst/>
          </a:prstGeom>
        </p:spPr>
      </p:pic>
    </p:spTree>
    <p:extLst>
      <p:ext uri="{BB962C8B-B14F-4D97-AF65-F5344CB8AC3E}">
        <p14:creationId xmlns:p14="http://schemas.microsoft.com/office/powerpoint/2010/main" val="36222248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xmlns=""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xmlns=""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xmlns=""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xmlns=""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xmlns=""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xmlns=""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xmlns=""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350152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23160"/>
            <a:ext cx="11149013" cy="1415981"/>
          </a:xfrm>
        </p:spPr>
        <p:txBody>
          <a:bodyPr/>
          <a:lstStyle/>
          <a:p>
            <a:r>
              <a:rPr lang="en-US" dirty="0" smtClean="0"/>
              <a:t>DELETE the target item by ID</a:t>
            </a:r>
          </a:p>
          <a:p>
            <a:r>
              <a:rPr lang="en-US" dirty="0" smtClean="0"/>
              <a:t>Supports the use of </a:t>
            </a:r>
            <a:r>
              <a:rPr lang="en-US" dirty="0" err="1" smtClean="0"/>
              <a:t>eTags</a:t>
            </a:r>
            <a:endParaRPr lang="en-US" dirty="0" smtClean="0"/>
          </a:p>
        </p:txBody>
      </p:sp>
      <p:sp>
        <p:nvSpPr>
          <p:cNvPr id="3" name="Title 2"/>
          <p:cNvSpPr>
            <a:spLocks noGrp="1"/>
          </p:cNvSpPr>
          <p:nvPr>
            <p:ph type="title"/>
          </p:nvPr>
        </p:nvSpPr>
        <p:spPr/>
        <p:txBody>
          <a:bodyPr/>
          <a:lstStyle/>
          <a:p>
            <a:r>
              <a:rPr lang="en-US" dirty="0" smtClean="0"/>
              <a:t>Deleting a List Item</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3130267"/>
            <a:ext cx="9401390" cy="2778164"/>
          </a:xfrm>
          <a:prstGeom prst="rect">
            <a:avLst/>
          </a:prstGeom>
        </p:spPr>
      </p:pic>
    </p:spTree>
    <p:extLst>
      <p:ext uri="{BB962C8B-B14F-4D97-AF65-F5344CB8AC3E}">
        <p14:creationId xmlns:p14="http://schemas.microsoft.com/office/powerpoint/2010/main" val="5908827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List Operations with REST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Azure AD &amp; CSOM</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949345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Scope Convergence</a:t>
            </a:r>
            <a:endParaRPr lang="en-US" dirty="0"/>
          </a:p>
        </p:txBody>
      </p:sp>
      <p:sp>
        <p:nvSpPr>
          <p:cNvPr id="3" name="Text Placeholder 2"/>
          <p:cNvSpPr>
            <a:spLocks noGrp="1"/>
          </p:cNvSpPr>
          <p:nvPr>
            <p:ph type="body" sz="quarter" idx="10"/>
          </p:nvPr>
        </p:nvSpPr>
        <p:spPr/>
        <p:txBody>
          <a:bodyPr/>
          <a:lstStyle/>
          <a:p>
            <a:r>
              <a:rPr lang="en-US" dirty="0" smtClean="0"/>
              <a:t>Most common workloads permissions supported in Azure AD applications</a:t>
            </a:r>
          </a:p>
          <a:p>
            <a:endParaRPr lang="en-US" dirty="0"/>
          </a:p>
          <a:p>
            <a:r>
              <a:rPr lang="en-US" dirty="0" smtClean="0"/>
              <a:t>Additional workloads (aka: scopes) constantly being added to Azure AD</a:t>
            </a:r>
          </a:p>
          <a:p>
            <a:pPr lvl="1"/>
            <a:r>
              <a:rPr lang="en-US" dirty="0" smtClean="0"/>
              <a:t>Managed Metadata</a:t>
            </a:r>
          </a:p>
          <a:p>
            <a:pPr lvl="1"/>
            <a:r>
              <a:rPr lang="en-US" dirty="0" smtClean="0"/>
              <a:t>Search</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17483496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SharePoint APIs</a:t>
            </a:r>
            <a:endParaRPr lang="en-US" dirty="0"/>
          </a:p>
        </p:txBody>
      </p:sp>
      <p:sp>
        <p:nvSpPr>
          <p:cNvPr id="7" name="Text Placeholder 6"/>
          <p:cNvSpPr>
            <a:spLocks noGrp="1"/>
          </p:cNvSpPr>
          <p:nvPr>
            <p:ph type="body" sz="quarter" idx="10"/>
          </p:nvPr>
        </p:nvSpPr>
        <p:spPr/>
        <p:txBody>
          <a:bodyPr/>
          <a:lstStyle/>
          <a:p>
            <a:r>
              <a:rPr lang="en-US" dirty="0" smtClean="0"/>
              <a:t>SharePoint offers two APIs</a:t>
            </a:r>
          </a:p>
          <a:p>
            <a:pPr lvl="1"/>
            <a:r>
              <a:rPr lang="en-US" dirty="0" smtClean="0"/>
              <a:t>REST API</a:t>
            </a:r>
          </a:p>
          <a:p>
            <a:pPr lvl="1"/>
            <a:r>
              <a:rPr lang="en-US" dirty="0" smtClean="0"/>
              <a:t>CSOM</a:t>
            </a:r>
          </a:p>
          <a:p>
            <a:endParaRPr lang="en-US" dirty="0" smtClean="0"/>
          </a:p>
          <a:p>
            <a:r>
              <a:rPr lang="en-US" dirty="0" smtClean="0"/>
              <a:t>Both APIs accept </a:t>
            </a:r>
            <a:r>
              <a:rPr lang="en-US" dirty="0" err="1" smtClean="0"/>
              <a:t>OAuth</a:t>
            </a:r>
            <a:r>
              <a:rPr lang="en-US" dirty="0" smtClean="0"/>
              <a:t> access tokens from Azure AD</a:t>
            </a:r>
          </a:p>
          <a:p>
            <a:endParaRPr lang="en-US" dirty="0"/>
          </a:p>
          <a:p>
            <a:endParaRPr lang="en-US" dirty="0"/>
          </a:p>
        </p:txBody>
      </p:sp>
    </p:spTree>
    <p:extLst>
      <p:ext uri="{BB962C8B-B14F-4D97-AF65-F5344CB8AC3E}">
        <p14:creationId xmlns:p14="http://schemas.microsoft.com/office/powerpoint/2010/main" val="10574184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Scopes only Supported in CSOM</a:t>
            </a:r>
            <a:endParaRPr lang="en-US" dirty="0"/>
          </a:p>
        </p:txBody>
      </p:sp>
      <p:sp>
        <p:nvSpPr>
          <p:cNvPr id="3" name="Text Placeholder 2"/>
          <p:cNvSpPr>
            <a:spLocks noGrp="1"/>
          </p:cNvSpPr>
          <p:nvPr>
            <p:ph type="body" sz="quarter" idx="10"/>
          </p:nvPr>
        </p:nvSpPr>
        <p:spPr/>
        <p:txBody>
          <a:bodyPr/>
          <a:lstStyle/>
          <a:p>
            <a:r>
              <a:rPr lang="en-US" dirty="0" smtClean="0"/>
              <a:t>Managed metadata only exposed in CSOM, </a:t>
            </a:r>
            <a:br>
              <a:rPr lang="en-US" dirty="0" smtClean="0"/>
            </a:br>
            <a:r>
              <a:rPr lang="en-US" dirty="0" smtClean="0"/>
              <a:t>not in REST API</a:t>
            </a:r>
          </a:p>
          <a:p>
            <a:endParaRPr lang="en-US" dirty="0"/>
          </a:p>
          <a:p>
            <a:r>
              <a:rPr lang="en-US" dirty="0" smtClean="0"/>
              <a:t>Can use Azure AD based access tokens in CSOM calls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5" name="Picture 4"/>
          <p:cNvPicPr>
            <a:picLocks noChangeAspect="1"/>
          </p:cNvPicPr>
          <p:nvPr/>
        </p:nvPicPr>
        <p:blipFill rotWithShape="1">
          <a:blip r:embed="rId2"/>
          <a:srcRect t="5424"/>
          <a:stretch/>
        </p:blipFill>
        <p:spPr>
          <a:xfrm>
            <a:off x="869437" y="4294908"/>
            <a:ext cx="10449951" cy="1288473"/>
          </a:xfrm>
          <a:prstGeom prst="rect">
            <a:avLst/>
          </a:prstGeom>
        </p:spPr>
      </p:pic>
    </p:spTree>
    <p:extLst>
      <p:ext uri="{BB962C8B-B14F-4D97-AF65-F5344CB8AC3E}">
        <p14:creationId xmlns:p14="http://schemas.microsoft.com/office/powerpoint/2010/main" val="7729700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Working with Managed Metadata, Azure AD &amp; CSOM</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1250295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MVA Deep Dive: SharePoint Lists with CSOM APIs</a:t>
            </a:r>
          </a:p>
          <a:p>
            <a:pPr lvl="1"/>
            <a:r>
              <a:rPr lang="en-US" dirty="0">
                <a:hlinkClick r:id="rId2"/>
              </a:rPr>
              <a:t>http://</a:t>
            </a:r>
            <a:r>
              <a:rPr lang="en-US" dirty="0" smtClean="0">
                <a:hlinkClick r:id="rId2"/>
              </a:rPr>
              <a:t>www.microsoftvirtualacademy.com/training-courses/deep-dive-building-blocks-and-services-of-sharepoint?m=14511</a:t>
            </a:r>
            <a:endParaRPr lang="en-US" dirty="0" smtClean="0"/>
          </a:p>
          <a:p>
            <a:endParaRPr lang="en-US" dirty="0"/>
          </a:p>
          <a:p>
            <a:r>
              <a:rPr lang="en-US" dirty="0" smtClean="0"/>
              <a:t>MVA Deep Dive: Advanced Taxonomy Scenarios in Office 365</a:t>
            </a:r>
          </a:p>
          <a:p>
            <a:pPr lvl="1"/>
            <a:r>
              <a:rPr lang="en-US" dirty="0">
                <a:hlinkClick r:id="rId3"/>
              </a:rPr>
              <a:t>http://</a:t>
            </a:r>
            <a:r>
              <a:rPr lang="en-US" dirty="0" smtClean="0">
                <a:hlinkClick r:id="rId3"/>
              </a:rPr>
              <a:t>www.microsoftvirtualacademy.com/training-courses/deep-dive-building-blocks-and-services-of-sharepoint?m=14515</a:t>
            </a:r>
            <a:endParaRPr lang="en-US" dirty="0" smtClean="0"/>
          </a:p>
          <a:p>
            <a:pPr lvl="1"/>
            <a:endParaRPr lang="en-US" dirty="0"/>
          </a:p>
        </p:txBody>
      </p:sp>
    </p:spTree>
    <p:extLst>
      <p:ext uri="{BB962C8B-B14F-4D97-AF65-F5344CB8AC3E}">
        <p14:creationId xmlns:p14="http://schemas.microsoft.com/office/powerpoint/2010/main" val="6084137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Code Samples</a:t>
            </a:r>
            <a:endParaRPr lang="en-US" dirty="0"/>
          </a:p>
        </p:txBody>
      </p:sp>
      <p:sp>
        <p:nvSpPr>
          <p:cNvPr id="3" name="Text Placeholder 2"/>
          <p:cNvSpPr>
            <a:spLocks noGrp="1"/>
          </p:cNvSpPr>
          <p:nvPr>
            <p:ph type="body" sz="quarter" idx="10"/>
          </p:nvPr>
        </p:nvSpPr>
        <p:spPr/>
        <p:txBody>
          <a:bodyPr/>
          <a:lstStyle/>
          <a:p>
            <a:r>
              <a:rPr lang="en-US" dirty="0"/>
              <a:t>Deep Dive: SharePoint Lists with CSOM APIs</a:t>
            </a:r>
          </a:p>
          <a:p>
            <a:pPr lvl="1"/>
            <a:r>
              <a:rPr lang="en-US" dirty="0">
                <a:hlinkClick r:id="rId2"/>
              </a:rPr>
              <a:t>http://</a:t>
            </a:r>
            <a:r>
              <a:rPr lang="en-US" dirty="0" smtClean="0">
                <a:hlinkClick r:id="rId2"/>
              </a:rPr>
              <a:t>dev.office.com/hands-on-labs/2013</a:t>
            </a:r>
            <a:r>
              <a:rPr lang="en-US" dirty="0" smtClean="0"/>
              <a:t> </a:t>
            </a:r>
            <a:endParaRPr lang="en-US" dirty="0"/>
          </a:p>
          <a:p>
            <a:endParaRPr lang="en-US" dirty="0" smtClean="0"/>
          </a:p>
          <a:p>
            <a:r>
              <a:rPr lang="en-US" dirty="0" smtClean="0"/>
              <a:t>Deep </a:t>
            </a:r>
            <a:r>
              <a:rPr lang="en-US" dirty="0"/>
              <a:t>Dive: Advanced Taxonomy Scenarios in Office </a:t>
            </a:r>
            <a:r>
              <a:rPr lang="en-US" dirty="0" smtClean="0"/>
              <a:t>365</a:t>
            </a:r>
          </a:p>
          <a:p>
            <a:pPr lvl="1"/>
            <a:r>
              <a:rPr lang="en-US" dirty="0">
                <a:hlinkClick r:id="rId3"/>
              </a:rPr>
              <a:t>http://</a:t>
            </a:r>
            <a:r>
              <a:rPr lang="en-US" dirty="0" smtClean="0">
                <a:hlinkClick r:id="rId3"/>
              </a:rPr>
              <a:t>dev.office.com/hands-on-labs/2017</a:t>
            </a:r>
            <a:endParaRPr lang="en-US" dirty="0" smtClean="0"/>
          </a:p>
          <a:p>
            <a:pPr lvl="1"/>
            <a:endParaRPr lang="en-US" dirty="0"/>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spTree>
    <p:extLst>
      <p:ext uri="{BB962C8B-B14F-4D97-AF65-F5344CB8AC3E}">
        <p14:creationId xmlns:p14="http://schemas.microsoft.com/office/powerpoint/2010/main" val="1497983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File Operations with </a:t>
            </a:r>
            <a:r>
              <a:rPr lang="en-US" dirty="0" err="1"/>
              <a:t>SharePointClient</a:t>
            </a:r>
            <a:endParaRPr lang="en-US" dirty="0"/>
          </a:p>
          <a:p>
            <a:r>
              <a:rPr lang="en-US" dirty="0"/>
              <a:t>List Operations with REST</a:t>
            </a:r>
          </a:p>
          <a:p>
            <a:r>
              <a:rPr lang="en-US" dirty="0"/>
              <a:t>Azure AD &amp; CSOM</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998320566"/>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xmlns="" val="829859176"/>
                  </a:ext>
                </a:extLst>
              </a:tr>
              <a:tr h="41722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xmlns=""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xmlns=""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Deep Dive into Office 365 APIs for SharePoint Site services</a:t>
                      </a:r>
                    </a:p>
                  </a:txBody>
                  <a:tcPr marL="91403" marR="91403" marT="45701" marB="45701" anchor="ctr"/>
                </a:tc>
                <a:extLst>
                  <a:ext uri="{0D108BD9-81ED-4DB2-BD59-A6C34878D82A}">
                    <a16:rowId xmlns:a16="http://schemas.microsoft.com/office/drawing/2014/main" xmlns="" val="1363681993"/>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xmlns="" val="939809673"/>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xmlns="" val="1525894539"/>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xmlns="" val="2958622535"/>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071912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55932316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551931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Office 365 APIs for SharePoint Site services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File Operations with </a:t>
            </a:r>
            <a:r>
              <a:rPr lang="en-US" dirty="0" err="1" smtClean="0"/>
              <a:t>SharePointClient</a:t>
            </a:r>
            <a:endParaRPr lang="en-US" dirty="0" smtClean="0"/>
          </a:p>
          <a:p>
            <a:r>
              <a:rPr lang="en-US" dirty="0" smtClean="0"/>
              <a:t>List Operations with REST</a:t>
            </a:r>
          </a:p>
          <a:p>
            <a:r>
              <a:rPr lang="en-US" dirty="0" smtClean="0"/>
              <a:t>Azure AD &amp; CSOM</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75587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7642330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39085"/>
          </a:xfrm>
        </p:spPr>
        <p:txBody>
          <a:bodyPr/>
          <a:lstStyle/>
          <a:p>
            <a:r>
              <a:rPr lang="en-US" dirty="0" smtClean="0"/>
              <a:t>Provides access to SharePoint online REST API</a:t>
            </a:r>
          </a:p>
          <a:p>
            <a:r>
              <a:rPr lang="en-US" dirty="0" err="1" smtClean="0"/>
              <a:t>SharePointClient</a:t>
            </a:r>
            <a:r>
              <a:rPr lang="en-US" dirty="0" smtClean="0"/>
              <a:t> class simplifies programming, but limited functionality</a:t>
            </a:r>
          </a:p>
          <a:p>
            <a:r>
              <a:rPr lang="en-US" dirty="0" smtClean="0"/>
              <a:t>Direct REST API calls more complex, but exposes more functionality</a:t>
            </a:r>
            <a:endParaRPr lang="en-US" dirty="0"/>
          </a:p>
        </p:txBody>
      </p:sp>
      <p:sp>
        <p:nvSpPr>
          <p:cNvPr id="3" name="Title 2"/>
          <p:cNvSpPr>
            <a:spLocks noGrp="1"/>
          </p:cNvSpPr>
          <p:nvPr>
            <p:ph type="title"/>
          </p:nvPr>
        </p:nvSpPr>
        <p:spPr/>
        <p:txBody>
          <a:bodyPr/>
          <a:lstStyle/>
          <a:p>
            <a:r>
              <a:rPr lang="en-US" dirty="0" smtClean="0"/>
              <a:t>SharePoint Sites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4468285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Permissions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888" y="951714"/>
            <a:ext cx="7619048" cy="52380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2060" y="3141395"/>
            <a:ext cx="3809524" cy="2304762"/>
          </a:xfrm>
          <a:prstGeom prst="rect">
            <a:avLst/>
          </a:prstGeom>
        </p:spPr>
      </p:pic>
    </p:spTree>
    <p:extLst>
      <p:ext uri="{BB962C8B-B14F-4D97-AF65-F5344CB8AC3E}">
        <p14:creationId xmlns:p14="http://schemas.microsoft.com/office/powerpoint/2010/main" val="2917230368"/>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1947</Words>
  <Application>Microsoft Macintosh PowerPoint</Application>
  <PresentationFormat>Custom</PresentationFormat>
  <Paragraphs>201</Paragraphs>
  <Slides>32</Slides>
  <Notes>11</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Recap</vt:lpstr>
      <vt:lpstr>Course Agenda</vt:lpstr>
      <vt:lpstr>Deep Dive into Office 365 APIs for SharePoint Site services</vt:lpstr>
      <vt:lpstr>Agenda </vt:lpstr>
      <vt:lpstr>Vision</vt:lpstr>
      <vt:lpstr>Overview</vt:lpstr>
      <vt:lpstr>SharePoint Sites Services</vt:lpstr>
      <vt:lpstr>Permissions</vt:lpstr>
      <vt:lpstr>File Operations with SharePointClient</vt:lpstr>
      <vt:lpstr>SharePointClient class</vt:lpstr>
      <vt:lpstr>Reading File Metadata</vt:lpstr>
      <vt:lpstr>Uploading a new File</vt:lpstr>
      <vt:lpstr>Deleting a File</vt:lpstr>
      <vt:lpstr>PowerPoint Presentation</vt:lpstr>
      <vt:lpstr>List Operations with REST</vt:lpstr>
      <vt:lpstr>Reading List Items</vt:lpstr>
      <vt:lpstr>Adding a New List Item</vt:lpstr>
      <vt:lpstr>Updating a List Item</vt:lpstr>
      <vt:lpstr>Deleting a List Item</vt:lpstr>
      <vt:lpstr>PowerPoint Presentation</vt:lpstr>
      <vt:lpstr>Azure AD &amp; CSOM</vt:lpstr>
      <vt:lpstr>SharePoint Scope Convergence</vt:lpstr>
      <vt:lpstr>SharePoint APIs</vt:lpstr>
      <vt:lpstr>Some Scopes only Supported in CSOM</vt:lpstr>
      <vt:lpstr>PowerPoint Presentation</vt:lpstr>
      <vt:lpstr>Related Documentation</vt:lpstr>
      <vt:lpstr>Related Code Samples</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2015-07-21T19:07:22Z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